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22"/>
  </p:notesMasterIdLst>
  <p:handoutMasterIdLst>
    <p:handoutMasterId r:id="rId23"/>
  </p:handoutMasterIdLst>
  <p:sldIdLst>
    <p:sldId id="256" r:id="rId2"/>
    <p:sldId id="290" r:id="rId3"/>
    <p:sldId id="291" r:id="rId4"/>
    <p:sldId id="289" r:id="rId5"/>
    <p:sldId id="292" r:id="rId6"/>
    <p:sldId id="293" r:id="rId7"/>
    <p:sldId id="294" r:id="rId8"/>
    <p:sldId id="295" r:id="rId9"/>
    <p:sldId id="296" r:id="rId10"/>
    <p:sldId id="297" r:id="rId11"/>
    <p:sldId id="298" r:id="rId12"/>
    <p:sldId id="306" r:id="rId13"/>
    <p:sldId id="299" r:id="rId14"/>
    <p:sldId id="300" r:id="rId15"/>
    <p:sldId id="301" r:id="rId16"/>
    <p:sldId id="302" r:id="rId17"/>
    <p:sldId id="303" r:id="rId18"/>
    <p:sldId id="304" r:id="rId19"/>
    <p:sldId id="305" r:id="rId20"/>
    <p:sldId id="307" r:id="rId21"/>
  </p:sldIdLst>
  <p:sldSz cx="12192000" cy="6858000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4754F"/>
    <a:srgbClr val="923D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348"/>
    <p:restoredTop sz="94740"/>
  </p:normalViewPr>
  <p:slideViewPr>
    <p:cSldViewPr snapToGrid="0" snapToObjects="1">
      <p:cViewPr varScale="1">
        <p:scale>
          <a:sx n="128" d="100"/>
          <a:sy n="128" d="100"/>
        </p:scale>
        <p:origin x="8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32" d="100"/>
          <a:sy n="132" d="100"/>
        </p:scale>
        <p:origin x="1392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1B613A-EFF1-404F-BEE8-EFAE84A4E5E2}" type="datetimeFigureOut">
              <a:rPr lang="en-US" smtClean="0"/>
              <a:t>6/9/21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0263B3-2E28-5740-9C58-1576E2307D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7053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0847EA-AC25-3D4E-89E1-FD3F6A9702B6}" type="datetimeFigureOut">
              <a:rPr lang="en-US" smtClean="0"/>
              <a:t>6/9/21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EC4948-0B79-D842-B740-510D192983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2339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CE00E-B2E2-4D43-8A21-E17BBDC017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C4C7E7C-3478-264C-BF00-D75996D635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E1EB94-602A-4843-8753-4DB5143070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6/9/21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136E26-0E46-B848-BBFC-A0D2BFA17F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AD4217-442E-6C4A-8D0F-CADFE9EAC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3158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6C72F-B1B5-6442-B3EF-170DEDF83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182C6A-7EA1-C840-86BB-65DF578F4F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CD3C4B-E6D4-B140-8126-90FD013DE3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6/9/21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6FD8A5-25AB-2742-9333-F1864AA98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FFBFCA-F2F7-544E-BB46-A88727399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018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54E5286-71CD-184D-922F-2C587370C8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6C93D7-83D1-8740-A256-2B405524A0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CCB8DC-90E9-1D49-B70B-5103FBBD39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6/9/21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97D847-8768-9843-9B66-E6B3989BA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82CB94-E0A6-3E47-9F30-8DEB64C20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863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42375-E5EF-4D4E-AFD0-A94090E7D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66F610-FF9B-2A4B-8E35-314B0D78D9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61E808-F7D2-E84B-8CD4-83F18272EA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6/9/21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3AD9A1-B1EC-984E-A23E-0ECF6F6524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BFD94D-9604-2A43-AADF-14B0876B6E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414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589AC-2242-B445-BBEA-95D500596E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5D194C-D171-4B45-BA38-8D16CD1C34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A38244-2F9E-AB4A-B300-48846238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6/9/21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3A7B5A-1475-C94F-AD18-1726D2BA89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69DDF6-CCE5-3946-8A72-14D318AB4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8439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D2791-2196-8F4F-AD62-59B19A881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62F23A-0A28-6141-B0BF-D7B92C2138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6DF3E7-529D-1C40-B815-3C505F4D10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FEE966-F172-8C42-A9F6-013C2A368C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6/9/21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FDED73-DCFA-6648-B65F-CBEDB1D355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D072AD-ADC5-2943-B36C-F14AE6555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3586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E3FB4-66D6-9040-98CF-3DE68ABAAB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B9CBA2-D589-E342-B02C-AFD0528E35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70E95A-9A57-7F42-A0D4-A9C36B16D1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A72F40-C7A9-CC45-82FB-CCCE1FE08B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FDA6D2A-2E9D-714C-B9CB-D0F9D788FCD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B7F3C0C-4D75-9C49-9075-FA8B3D33CF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6/9/21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88C8FA-359A-5447-AA0E-98D16ECCC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D69C8CD-0DF6-4E4C-A412-31B03845F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1732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C48C8E-A743-0B4F-AB6E-AB828F121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FAB17F-6D86-B147-9346-A9B5242FC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6/9/21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8A6F49-DCD7-7B4B-8496-2547B2A81C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D1F89D-8541-BB4B-A145-D0DC66605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6890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68AA44-A589-744E-AB85-5B6ED8E7D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6/9/21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CA0E6D3-947A-FA4D-8626-2883D14EFE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F0953F-E6D0-2240-B174-03015D085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7613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FD677-FF02-3E4E-8E32-44D146E24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42170F-E10D-1348-86CE-8E869B806F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772D86-2794-394C-A208-2D3E234A3A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314D31-901A-D944-B06D-3D8106F2A2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6/9/21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FC6519-9D04-AC45-BB37-9DD413CC7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6ACFF3-3C93-FA41-80F3-4708944F9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8130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7D6A8-4C7A-ED44-A821-97E76FB587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FA0AABB-AB65-FB40-8DCA-227F017E16C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AC3EE9-FB8F-F642-BB10-A468CFF85E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0EC8A2-C616-8B40-8C9C-A154423583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6/9/21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229EC7-73FC-4D43-8916-C76404AC37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4430E4-67BB-3342-B2B8-DFBE758CF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4402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D530927-E202-4648-95ED-A701F648A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0E1E3E-B2FE-5A47-8C43-849DE84274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1822C1-C9FC-554F-B744-0FF8DD0A61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5295ED-3BAF-1140-8495-3D368771D6B1}" type="datetimeFigureOut">
              <a:rPr lang="en-US" smtClean="0"/>
              <a:t>6/9/21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4916E3-9D5B-B647-A5DA-A5B78525EF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872E83-B77B-9647-AE80-95985B60F4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F46825-E66D-B247-B71A-C48424207597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7843577" y="6327977"/>
            <a:ext cx="4075793" cy="421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7420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parrt/msds501/blob/master/notes/git.md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-fork.com/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em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parrt/msds501/blob/master/notes/git.md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lab.github.com/" TargetMode="External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secure.backblaze.com/r/02j31d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B4A5C5-CE37-5241-A9FF-85F98EF1E91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b="1" dirty="0"/>
              <a:t>Intro to git / </a:t>
            </a:r>
            <a:r>
              <a:rPr lang="en-US" b="1" dirty="0" err="1"/>
              <a:t>github.com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F75859-F09F-414F-8571-4D3854CD3C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489316"/>
          </a:xfrm>
        </p:spPr>
        <p:txBody>
          <a:bodyPr>
            <a:noAutofit/>
          </a:bodyPr>
          <a:lstStyle/>
          <a:p>
            <a:pPr algn="l"/>
            <a:r>
              <a:rPr lang="en-US" dirty="0"/>
              <a:t>Version control and code sharing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9D37F11-0EC0-C645-ADE9-CE8BFDF0B2D4}"/>
              </a:ext>
            </a:extLst>
          </p:cNvPr>
          <p:cNvSpPr/>
          <p:nvPr/>
        </p:nvSpPr>
        <p:spPr>
          <a:xfrm>
            <a:off x="1524000" y="4183429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Terence Parr</a:t>
            </a:r>
          </a:p>
          <a:p>
            <a:r>
              <a:rPr lang="en-US" dirty="0"/>
              <a:t>MSDS program</a:t>
            </a:r>
            <a:br>
              <a:rPr lang="en-US" dirty="0"/>
            </a:br>
            <a:r>
              <a:rPr lang="en-US" b="1" dirty="0"/>
              <a:t>University of San Francisco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4014FB-BE4F-4F44-B3C5-978A708F6DCD}"/>
              </a:ext>
            </a:extLst>
          </p:cNvPr>
          <p:cNvSpPr txBox="1"/>
          <p:nvPr/>
        </p:nvSpPr>
        <p:spPr>
          <a:xfrm>
            <a:off x="0" y="6488668"/>
            <a:ext cx="6609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See </a:t>
            </a:r>
            <a:r>
              <a:rPr lang="en-US" dirty="0">
                <a:hlinkClick r:id="rId2"/>
              </a:rPr>
              <a:t>https://github.com/parrt/msds501/blob/master/notes/git.md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933661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8D53B-FEB0-924A-8FCA-B2D6FCCD5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Collaboration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63612B-6E79-ED41-B173-7172AA6014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91800" cy="4351338"/>
          </a:xfrm>
        </p:spPr>
        <p:txBody>
          <a:bodyPr/>
          <a:lstStyle/>
          <a:p>
            <a:r>
              <a:rPr lang="en-US" dirty="0"/>
              <a:t>I can access your repos mirrored on </a:t>
            </a:r>
            <a:r>
              <a:rPr lang="en-US" dirty="0" err="1"/>
              <a:t>github</a:t>
            </a:r>
            <a:r>
              <a:rPr lang="en-US" dirty="0"/>
              <a:t>, whereas I have no access to your laptop hard drive</a:t>
            </a:r>
          </a:p>
          <a:p>
            <a:r>
              <a:rPr lang="en-US" dirty="0"/>
              <a:t>To grade projects, I will </a:t>
            </a:r>
            <a:r>
              <a:rPr lang="en-US" b="1" dirty="0"/>
              <a:t>clone</a:t>
            </a:r>
            <a:r>
              <a:rPr lang="en-US" dirty="0"/>
              <a:t> your repository onto my hard disk</a:t>
            </a:r>
          </a:p>
          <a:p>
            <a:r>
              <a:rPr lang="en-US" dirty="0"/>
              <a:t>If you make changes, I can </a:t>
            </a:r>
            <a:r>
              <a:rPr lang="en-US" b="1" dirty="0"/>
              <a:t>pull</a:t>
            </a:r>
            <a:r>
              <a:rPr lang="en-US" dirty="0"/>
              <a:t> those in after you </a:t>
            </a:r>
            <a:r>
              <a:rPr lang="en-US" b="1" dirty="0"/>
              <a:t>commit</a:t>
            </a:r>
            <a:r>
              <a:rPr lang="en-US" dirty="0"/>
              <a:t>/</a:t>
            </a:r>
            <a:r>
              <a:rPr lang="en-US" b="1" dirty="0"/>
              <a:t>push</a:t>
            </a:r>
          </a:p>
          <a:p>
            <a:r>
              <a:rPr lang="en-US" dirty="0"/>
              <a:t>I can make comments and then push back to your </a:t>
            </a:r>
            <a:r>
              <a:rPr lang="en-US" dirty="0" err="1"/>
              <a:t>github</a:t>
            </a:r>
            <a:r>
              <a:rPr lang="en-US" dirty="0"/>
              <a:t> repo, which you can then </a:t>
            </a:r>
            <a:r>
              <a:rPr lang="en-US" b="1" dirty="0"/>
              <a:t>pull</a:t>
            </a:r>
            <a:r>
              <a:rPr lang="en-US" dirty="0"/>
              <a:t> down to your laptop</a:t>
            </a:r>
          </a:p>
          <a:p>
            <a:r>
              <a:rPr lang="en-US" dirty="0"/>
              <a:t>This is how multiple programmers communicate, and how I share work between my work and home machines</a:t>
            </a:r>
          </a:p>
        </p:txBody>
      </p:sp>
    </p:spTree>
    <p:extLst>
      <p:ext uri="{BB962C8B-B14F-4D97-AF65-F5344CB8AC3E}">
        <p14:creationId xmlns:p14="http://schemas.microsoft.com/office/powerpoint/2010/main" val="18223696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FFF3AC-0D5F-2549-B226-97A41D173E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98362"/>
          </a:xfrm>
        </p:spPr>
        <p:txBody>
          <a:bodyPr/>
          <a:lstStyle/>
          <a:p>
            <a:r>
              <a:rPr lang="en-US" dirty="0"/>
              <a:t>Key commands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EF3C7F-A98D-E14C-8176-0D8D12A16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1418"/>
            <a:ext cx="10515600" cy="4999382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I recommend using a git GUI like </a:t>
            </a:r>
            <a:r>
              <a:rPr lang="en-US" dirty="0">
                <a:hlinkClick r:id="rId2"/>
              </a:rPr>
              <a:t>fork</a:t>
            </a:r>
            <a:r>
              <a:rPr lang="en-US" dirty="0"/>
              <a:t> in practice, but we’ll use the command line to learn the actual operations and sequence</a:t>
            </a:r>
          </a:p>
          <a:p>
            <a:r>
              <a:rPr lang="en-US" b="1" dirty="0"/>
              <a:t>git clone </a:t>
            </a:r>
            <a:r>
              <a:rPr lang="en-US" i="1" dirty="0" err="1"/>
              <a:t>github_url</a:t>
            </a:r>
            <a:endParaRPr lang="en-US" i="1" dirty="0"/>
          </a:p>
          <a:p>
            <a:r>
              <a:rPr lang="en-US" b="1" dirty="0"/>
              <a:t>git add </a:t>
            </a:r>
            <a:r>
              <a:rPr lang="en-US" i="1" dirty="0" err="1"/>
              <a:t>file_or_dir</a:t>
            </a:r>
            <a:endParaRPr lang="en-US" i="1" dirty="0"/>
          </a:p>
          <a:p>
            <a:r>
              <a:rPr lang="en-US" b="1" dirty="0"/>
              <a:t>git commit -a -m</a:t>
            </a:r>
            <a:r>
              <a:rPr lang="en-US" dirty="0"/>
              <a:t> ‘</a:t>
            </a:r>
            <a:r>
              <a:rPr lang="en-US" i="1" dirty="0"/>
              <a:t>commit message</a:t>
            </a:r>
            <a:r>
              <a:rPr lang="en-US" dirty="0"/>
              <a:t>’</a:t>
            </a:r>
          </a:p>
          <a:p>
            <a:r>
              <a:rPr lang="en-US" b="1" dirty="0"/>
              <a:t>git status</a:t>
            </a:r>
          </a:p>
          <a:p>
            <a:r>
              <a:rPr lang="en-US" b="1" dirty="0"/>
              <a:t>git push origin main                </a:t>
            </a:r>
            <a:r>
              <a:rPr lang="en-US" dirty="0"/>
              <a:t> (</a:t>
            </a:r>
            <a:r>
              <a:rPr lang="en-US" b="1" dirty="0"/>
              <a:t>main</a:t>
            </a:r>
            <a:r>
              <a:rPr lang="en-US" dirty="0"/>
              <a:t> could be called master)</a:t>
            </a:r>
          </a:p>
          <a:p>
            <a:r>
              <a:rPr lang="en-US" b="1" dirty="0"/>
              <a:t>git pull origin main</a:t>
            </a:r>
          </a:p>
          <a:p>
            <a:r>
              <a:rPr lang="en-US" b="1" dirty="0"/>
              <a:t>git rm </a:t>
            </a:r>
            <a:r>
              <a:rPr lang="en-US" i="1" dirty="0"/>
              <a:t>filename</a:t>
            </a:r>
          </a:p>
          <a:p>
            <a:r>
              <a:rPr lang="en-US" b="1" dirty="0"/>
              <a:t>git mv </a:t>
            </a:r>
            <a:r>
              <a:rPr lang="en-US" i="1" dirty="0" err="1"/>
              <a:t>from_filename</a:t>
            </a:r>
            <a:r>
              <a:rPr lang="en-US" i="1" dirty="0"/>
              <a:t> </a:t>
            </a:r>
            <a:r>
              <a:rPr lang="en-US" i="1" dirty="0" err="1"/>
              <a:t>to_filename</a:t>
            </a:r>
            <a:endParaRPr lang="en-US" i="1" dirty="0"/>
          </a:p>
          <a:p>
            <a:r>
              <a:rPr lang="en-US" b="1" dirty="0"/>
              <a:t>git reset --hard HEAD</a:t>
            </a:r>
          </a:p>
          <a:p>
            <a:r>
              <a:rPr lang="en-US" b="1" dirty="0"/>
              <a:t>git checkout – </a:t>
            </a:r>
            <a:r>
              <a:rPr lang="en-US" i="1" dirty="0"/>
              <a:t>filename</a:t>
            </a:r>
          </a:p>
        </p:txBody>
      </p:sp>
    </p:spTree>
    <p:extLst>
      <p:ext uri="{BB962C8B-B14F-4D97-AF65-F5344CB8AC3E}">
        <p14:creationId xmlns:p14="http://schemas.microsoft.com/office/powerpoint/2010/main" val="16086632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3FB75-4C19-8C48-96FB-AE87377A7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Miscellaneous but useful commands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B8A2DA-D8F6-E743-A33B-70D0589550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git rm </a:t>
            </a:r>
            <a:r>
              <a:rPr lang="en-US" i="1" dirty="0"/>
              <a:t>filename</a:t>
            </a:r>
            <a:br>
              <a:rPr lang="en-US" i="1" dirty="0"/>
            </a:br>
            <a:r>
              <a:rPr lang="en-US" dirty="0"/>
              <a:t>Remove a file from the directory and from git repo tracking</a:t>
            </a:r>
            <a:endParaRPr lang="en-US" i="1" dirty="0"/>
          </a:p>
          <a:p>
            <a:r>
              <a:rPr lang="en-US" b="1" dirty="0"/>
              <a:t>git mv </a:t>
            </a:r>
            <a:r>
              <a:rPr lang="en-US" i="1" dirty="0" err="1"/>
              <a:t>from_filename</a:t>
            </a:r>
            <a:r>
              <a:rPr lang="en-US" i="1" dirty="0"/>
              <a:t> </a:t>
            </a:r>
            <a:r>
              <a:rPr lang="en-US" i="1" dirty="0" err="1"/>
              <a:t>to_filename</a:t>
            </a:r>
            <a:br>
              <a:rPr lang="en-US" i="1" dirty="0"/>
            </a:br>
            <a:r>
              <a:rPr lang="en-US" dirty="0"/>
              <a:t>Rename a file or directory managed by git</a:t>
            </a:r>
            <a:endParaRPr lang="en-US" i="1" dirty="0"/>
          </a:p>
          <a:p>
            <a:r>
              <a:rPr lang="en-US" b="1" dirty="0"/>
              <a:t>git reset --hard HEAD</a:t>
            </a:r>
            <a:br>
              <a:rPr lang="en-US" b="1" dirty="0"/>
            </a:br>
            <a:r>
              <a:rPr lang="en-US" dirty="0"/>
              <a:t>Wipe out any changes you've made to managed files, resetting the repository to the most recent commit</a:t>
            </a:r>
            <a:endParaRPr lang="en-US" b="1" dirty="0"/>
          </a:p>
          <a:p>
            <a:r>
              <a:rPr lang="en-US" b="1" dirty="0"/>
              <a:t>git checkout -- </a:t>
            </a:r>
            <a:r>
              <a:rPr lang="en-US" i="1" dirty="0"/>
              <a:t>filename</a:t>
            </a:r>
            <a:br>
              <a:rPr lang="en-US" i="1" dirty="0"/>
            </a:br>
            <a:r>
              <a:rPr lang="en-US" dirty="0"/>
              <a:t>Undo changes made to a single file managed by git, resetting to the state of that file at the most recent commit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42197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78615-B2BF-B647-936D-F3A8E97F2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startup sequence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3A5CFBD-2B43-4549-9D78-6AE38DB33E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Click on the invitation URL sent to you by instructor to create a repository, which creates repo at </a:t>
            </a:r>
            <a:r>
              <a:rPr lang="en-US" dirty="0" err="1"/>
              <a:t>github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/>
              <a:t>	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https://github.com/USF-MSDS501/images-parrt</a:t>
            </a:r>
          </a:p>
          <a:p>
            <a:r>
              <a:rPr lang="en-US" dirty="0"/>
              <a:t>Get the URL from "Code" dialog at </a:t>
            </a:r>
            <a:r>
              <a:rPr lang="en-US" dirty="0" err="1"/>
              <a:t>github</a:t>
            </a:r>
            <a:r>
              <a:rPr lang="en-US" dirty="0"/>
              <a:t>, which looks similar to repo's </a:t>
            </a:r>
            <a:r>
              <a:rPr lang="en-US" dirty="0" err="1"/>
              <a:t>github</a:t>
            </a:r>
            <a:r>
              <a:rPr lang="en-US" dirty="0"/>
              <a:t> web page URL:</a:t>
            </a:r>
            <a:br>
              <a:rPr lang="en-US" dirty="0"/>
            </a:br>
            <a:r>
              <a:rPr lang="en-US" dirty="0"/>
              <a:t>	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https://github.com/USF-MSDS501/images-parrt.git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/>
              <a:t>Clone that (empty) repo onto your laptop from command line: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AA41E83-B70C-F94C-A469-4113E58ABD25}"/>
              </a:ext>
            </a:extLst>
          </p:cNvPr>
          <p:cNvCxnSpPr>
            <a:cxnSpLocks/>
          </p:cNvCxnSpPr>
          <p:nvPr/>
        </p:nvCxnSpPr>
        <p:spPr>
          <a:xfrm flipV="1">
            <a:off x="9989875" y="750321"/>
            <a:ext cx="0" cy="2400384"/>
          </a:xfrm>
          <a:prstGeom prst="straightConnector1">
            <a:avLst/>
          </a:prstGeom>
          <a:ln w="12700">
            <a:solidFill>
              <a:srgbClr val="E475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30F0D733-7B62-B446-AA77-6759E8E7ED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7830" y="-20071"/>
            <a:ext cx="7574170" cy="77039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BA7A7C4-A0A3-A543-973E-A2CAE4BC70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5097532"/>
            <a:ext cx="10604500" cy="97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9484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FC4872-BCA3-E748-950A-30FAB9F489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some initial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F1A764-0471-F148-8B63-3AA3226417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499112" cy="4351338"/>
          </a:xfrm>
        </p:spPr>
        <p:txBody>
          <a:bodyPr/>
          <a:lstStyle/>
          <a:p>
            <a:r>
              <a:rPr lang="en-US" dirty="0"/>
              <a:t>In the directory created during cloning, you will create and edit files associated with the repository</a:t>
            </a:r>
          </a:p>
          <a:p>
            <a:r>
              <a:rPr lang="en-US" dirty="0"/>
              <a:t>Let's download and unzip some images needed for your project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E87680C-7EE6-FB40-9585-8E704324FC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8277" y="1926396"/>
            <a:ext cx="6383130" cy="3391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6445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AFBE7D-E439-0A47-8F0A-058710353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files to the repo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972F10-4B5B-674B-BEBC-DB40FCBD88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git ignores files unless we tell ask it to pay attention; it's not enough just to put files into the repository directory</a:t>
            </a:r>
          </a:p>
          <a:p>
            <a:r>
              <a:rPr lang="en-US" dirty="0"/>
              <a:t>Add the files of interest so git knows to manage them</a:t>
            </a:r>
          </a:p>
          <a:p>
            <a:r>
              <a:rPr lang="en-US" dirty="0"/>
              <a:t>Check status; git now sees files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AA170B-6C25-D44B-9C03-23B1AC5445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191" y="3710949"/>
            <a:ext cx="5015948" cy="3147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8143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35F201-0681-B34A-8F5D-84AB5AE6F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Commit a transaction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C9B73F-1B8F-EB41-9400-109A036D35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240144" cy="466725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Commit tells git to take a snapshot and record it in its log of changes</a:t>
            </a:r>
          </a:p>
          <a:p>
            <a:r>
              <a:rPr lang="en-US" dirty="0"/>
              <a:t>Additions, deletions, </a:t>
            </a:r>
            <a:r>
              <a:rPr lang="en-US" dirty="0" err="1"/>
              <a:t>renamings</a:t>
            </a:r>
            <a:r>
              <a:rPr lang="en-US" dirty="0"/>
              <a:t> are all considered (reversible) changes</a:t>
            </a:r>
          </a:p>
          <a:p>
            <a:r>
              <a:rPr lang="en-US" dirty="0"/>
              <a:t>Use a decent commit message and don't forget the "</a:t>
            </a:r>
            <a:r>
              <a:rPr lang="en-US" b="1" dirty="0"/>
              <a:t>-a</a:t>
            </a:r>
            <a:r>
              <a:rPr lang="en-US" dirty="0"/>
              <a:t>" argument which means "</a:t>
            </a:r>
            <a:r>
              <a:rPr lang="en-US" i="1" dirty="0"/>
              <a:t>do what this command should do by default</a:t>
            </a:r>
            <a:r>
              <a:rPr lang="en-US" dirty="0"/>
              <a:t>"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3CAA01-F674-2040-8DAB-EF6D4670DC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8344" y="2019300"/>
            <a:ext cx="6985000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4609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EC306-2C3C-BF40-90CC-3F3E33FE0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8301"/>
          </a:xfrm>
        </p:spPr>
        <p:txBody>
          <a:bodyPr/>
          <a:lstStyle/>
          <a:p>
            <a:r>
              <a:rPr lang="en-US" dirty="0"/>
              <a:t>The fork GUI view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E3D90E-5BB7-B940-A31A-CDA569E899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68687" cy="4351338"/>
          </a:xfrm>
        </p:spPr>
        <p:txBody>
          <a:bodyPr/>
          <a:lstStyle/>
          <a:p>
            <a:r>
              <a:rPr lang="en-US" dirty="0"/>
              <a:t>There is only one commit but you can see the commit message and the files involved in the transaction</a:t>
            </a:r>
          </a:p>
          <a:p>
            <a:r>
              <a:rPr lang="en-US" dirty="0"/>
              <a:t>You can also see the </a:t>
            </a:r>
            <a:r>
              <a:rPr lang="en-US" b="1" dirty="0"/>
              <a:t>origin</a:t>
            </a:r>
            <a:r>
              <a:rPr lang="en-US" dirty="0"/>
              <a:t> remote repository is connected because it's listed in the left gutter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1C1529-C6BA-A042-A72F-3E34FCFDFE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6887" y="1177213"/>
            <a:ext cx="6709961" cy="4999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3665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A1B2A-E2CA-2241-9348-A01037C24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Push to </a:t>
            </a:r>
            <a:r>
              <a:rPr lang="en-US" dirty="0" err="1"/>
              <a:t>github</a:t>
            </a:r>
            <a:r>
              <a:rPr lang="en-US" dirty="0"/>
              <a:t> to mirror repo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1062E2-64F7-7B44-9205-753D68ED09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0809"/>
            <a:ext cx="10515600" cy="4676154"/>
          </a:xfrm>
        </p:spPr>
        <p:txBody>
          <a:bodyPr/>
          <a:lstStyle/>
          <a:p>
            <a:r>
              <a:rPr lang="en-US" dirty="0" err="1"/>
              <a:t>Github</a:t>
            </a:r>
            <a:r>
              <a:rPr lang="en-US" dirty="0"/>
              <a:t> does not know about your changes unless</a:t>
            </a:r>
            <a:br>
              <a:rPr lang="en-US" dirty="0"/>
            </a:br>
            <a:r>
              <a:rPr lang="en-US" dirty="0"/>
              <a:t>you explicitly push after committing</a:t>
            </a:r>
          </a:p>
          <a:p>
            <a:pPr lvl="1"/>
            <a:r>
              <a:rPr lang="en-US" dirty="0"/>
              <a:t>We're ignoring branches but we need to know what the main branch is called; it's either master or main (legacy is master)</a:t>
            </a:r>
          </a:p>
          <a:p>
            <a:r>
              <a:rPr lang="en-US" dirty="0"/>
              <a:t>Check </a:t>
            </a:r>
            <a:r>
              <a:rPr lang="en-US" dirty="0" err="1"/>
              <a:t>github</a:t>
            </a:r>
            <a:r>
              <a:rPr lang="en-US" dirty="0"/>
              <a:t> webpage for your repo and you'll see the files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2A56B2-A46B-F74E-94B5-9BC4F37757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642" y="3817627"/>
            <a:ext cx="7721600" cy="2476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8617F3C-EEAF-3C45-A577-04E5295B56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7626" y="3690324"/>
            <a:ext cx="2664896" cy="2671271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BF68865-AFC0-8749-BB91-ACCE060863EB}"/>
              </a:ext>
            </a:extLst>
          </p:cNvPr>
          <p:cNvCxnSpPr>
            <a:cxnSpLocks/>
          </p:cNvCxnSpPr>
          <p:nvPr/>
        </p:nvCxnSpPr>
        <p:spPr>
          <a:xfrm flipH="1">
            <a:off x="3548270" y="3011557"/>
            <a:ext cx="576469" cy="868646"/>
          </a:xfrm>
          <a:prstGeom prst="straightConnector1">
            <a:avLst/>
          </a:prstGeom>
          <a:ln w="12700">
            <a:solidFill>
              <a:srgbClr val="E475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5A97ADA0-6F3C-354E-A336-DCEE2056BC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98988" y="26444"/>
            <a:ext cx="2894748" cy="2189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6771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C3A2E6-8AE4-B743-8585-21F1B41E1D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Pull in changes from </a:t>
            </a:r>
            <a:r>
              <a:rPr lang="en-US" dirty="0" err="1"/>
              <a:t>github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8981A4-C638-4445-B5B0-8779E56A8F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003774" cy="4351338"/>
          </a:xfrm>
        </p:spPr>
        <p:txBody>
          <a:bodyPr/>
          <a:lstStyle/>
          <a:p>
            <a:r>
              <a:rPr lang="en-US" dirty="0"/>
              <a:t>If there are changes pushed to </a:t>
            </a:r>
            <a:r>
              <a:rPr lang="en-US" dirty="0" err="1"/>
              <a:t>github</a:t>
            </a:r>
            <a:r>
              <a:rPr lang="en-US" dirty="0"/>
              <a:t> that you do not have in your laptop copy, you must pull in those changes with:</a:t>
            </a:r>
            <a:br>
              <a:rPr lang="en-US" dirty="0"/>
            </a:br>
            <a:r>
              <a:rPr lang="en-US" b="1" dirty="0"/>
              <a:t>git pull origin main</a:t>
            </a:r>
          </a:p>
          <a:p>
            <a:r>
              <a:rPr lang="en-US" dirty="0"/>
              <a:t>This happens when I have cloned and added grading results to your repository and pushed them back, or you are working with a partner on a project; both of you push/pull via same </a:t>
            </a:r>
            <a:r>
              <a:rPr lang="en-US" dirty="0" err="1"/>
              <a:t>github</a:t>
            </a:r>
            <a:r>
              <a:rPr lang="en-US" dirty="0"/>
              <a:t> repo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E093C8-5B7C-3C45-AADB-06CF3F9FCE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5706" y="1844226"/>
            <a:ext cx="4189552" cy="3169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9821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9BA0A-881A-F943-A777-0550AC7EE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git?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FA5272-7A4F-6B4B-9F65-4933DBE932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Git is a version control system that tracks changes to files and directories within a repository</a:t>
            </a:r>
          </a:p>
          <a:p>
            <a:r>
              <a:rPr lang="en-US" dirty="0"/>
              <a:t>A repository is just a subtree containing files and directories that we tell git to treat as a repository</a:t>
            </a:r>
          </a:p>
          <a:p>
            <a:r>
              <a:rPr lang="en-US" dirty="0"/>
              <a:t>Git allows multiple workers to operate on two different copies of the repository without getting confused or losing changes</a:t>
            </a:r>
          </a:p>
          <a:p>
            <a:r>
              <a:rPr lang="en-US" dirty="0"/>
              <a:t>Workers push/pull changes from a repo on one machine to a repo on a collaborator’s machine</a:t>
            </a:r>
          </a:p>
          <a:p>
            <a:r>
              <a:rPr lang="en-US" dirty="0"/>
              <a:t>Git is a program that runs on your laptop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C84C52-FC58-C44A-A64D-83946D9B62C6}"/>
              </a:ext>
            </a:extLst>
          </p:cNvPr>
          <p:cNvSpPr txBox="1"/>
          <p:nvPr/>
        </p:nvSpPr>
        <p:spPr>
          <a:xfrm>
            <a:off x="0" y="6488668"/>
            <a:ext cx="6609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See </a:t>
            </a:r>
            <a:r>
              <a:rPr lang="en-US" dirty="0">
                <a:hlinkClick r:id="rId2"/>
              </a:rPr>
              <a:t>https://github.com/parrt/msds501/blob/master/notes/git.md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93931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234DFA-4BC4-334C-9D50-C7A30DCCD7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warning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FB8F11-B4A6-F54A-AB1C-D397BAC260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git is ridiculously complicated and has a terrible interface in my opinion</a:t>
            </a:r>
          </a:p>
          <a:p>
            <a:r>
              <a:rPr lang="en-US" dirty="0"/>
              <a:t>I recommend sticking with a few commands: clone/add/commit/push/pull/rm/mv</a:t>
            </a:r>
          </a:p>
          <a:p>
            <a:r>
              <a:rPr lang="en-US" dirty="0"/>
              <a:t>Do NOT do branching/merging until you are much more comfortable with git and version control systems</a:t>
            </a:r>
          </a:p>
          <a:p>
            <a:r>
              <a:rPr lang="en-US" dirty="0"/>
              <a:t>Anything beyond these simple commands, I avoid or use very carefully after reading the manual</a:t>
            </a:r>
          </a:p>
        </p:txBody>
      </p:sp>
    </p:spTree>
    <p:extLst>
      <p:ext uri="{BB962C8B-B14F-4D97-AF65-F5344CB8AC3E}">
        <p14:creationId xmlns:p14="http://schemas.microsoft.com/office/powerpoint/2010/main" val="10608474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1AE4B-AD60-C344-9EA3-E50A59364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github.com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7990A0-5CA1-6C4C-BFEB-B66A7B0656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6970"/>
            <a:ext cx="6058711" cy="4951379"/>
          </a:xfrm>
        </p:spPr>
        <p:txBody>
          <a:bodyPr>
            <a:normAutofit lnSpcReduction="10000"/>
          </a:bodyPr>
          <a:lstStyle/>
          <a:p>
            <a:r>
              <a:rPr lang="en-US" dirty="0" err="1"/>
              <a:t>Github.com</a:t>
            </a:r>
            <a:r>
              <a:rPr lang="en-US" dirty="0"/>
              <a:t> is a website that hosts</a:t>
            </a:r>
            <a:br>
              <a:rPr lang="en-US" dirty="0"/>
            </a:br>
            <a:r>
              <a:rPr lang="en-US" dirty="0"/>
              <a:t>repositories, making collaboration</a:t>
            </a:r>
            <a:br>
              <a:rPr lang="en-US" dirty="0"/>
            </a:br>
            <a:r>
              <a:rPr lang="en-US" dirty="0"/>
              <a:t>much easier</a:t>
            </a:r>
          </a:p>
          <a:p>
            <a:r>
              <a:rPr lang="en-US" dirty="0"/>
              <a:t>Web interface to your repo files</a:t>
            </a:r>
          </a:p>
          <a:p>
            <a:r>
              <a:rPr lang="en-US" dirty="0">
                <a:solidFill>
                  <a:srgbClr val="E4754F"/>
                </a:solidFill>
              </a:rPr>
              <a:t>A free backup!</a:t>
            </a:r>
          </a:p>
          <a:p>
            <a:r>
              <a:rPr lang="en-US" dirty="0"/>
              <a:t>Note: git != </a:t>
            </a:r>
            <a:r>
              <a:rPr lang="en-US" dirty="0" err="1"/>
              <a:t>github.com</a:t>
            </a:r>
            <a:endParaRPr lang="en-US" dirty="0"/>
          </a:p>
          <a:p>
            <a:pPr lvl="1"/>
            <a:r>
              <a:rPr lang="en-US" dirty="0"/>
              <a:t>git is program</a:t>
            </a:r>
          </a:p>
          <a:p>
            <a:pPr lvl="1"/>
            <a:r>
              <a:rPr lang="en-US" dirty="0" err="1"/>
              <a:t>github</a:t>
            </a:r>
            <a:r>
              <a:rPr lang="en-US" dirty="0"/>
              <a:t> is a web site/server</a:t>
            </a:r>
          </a:p>
          <a:p>
            <a:r>
              <a:rPr lang="en-US" dirty="0"/>
              <a:t>For our purposes, we’ll</a:t>
            </a:r>
            <a:br>
              <a:rPr lang="en-US" dirty="0"/>
            </a:br>
            <a:r>
              <a:rPr lang="en-US" dirty="0"/>
              <a:t>ignore the advanced</a:t>
            </a:r>
            <a:br>
              <a:rPr lang="en-US" dirty="0"/>
            </a:br>
            <a:r>
              <a:rPr lang="en-US" dirty="0"/>
              <a:t>capabilities, such as</a:t>
            </a:r>
            <a:br>
              <a:rPr lang="en-US" dirty="0"/>
            </a:br>
            <a:r>
              <a:rPr lang="en-US" dirty="0"/>
              <a:t>branching and merging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582D10-9803-424A-8993-96FE82FE06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7660" y="680935"/>
            <a:ext cx="6866258" cy="519457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2F5BE0A-F050-C148-A9E0-BA64F9C6CC06}"/>
              </a:ext>
            </a:extLst>
          </p:cNvPr>
          <p:cNvSpPr txBox="1"/>
          <p:nvPr/>
        </p:nvSpPr>
        <p:spPr>
          <a:xfrm>
            <a:off x="50260" y="6488668"/>
            <a:ext cx="3249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See </a:t>
            </a:r>
            <a:r>
              <a:rPr lang="en-US" dirty="0">
                <a:hlinkClick r:id="rId3"/>
              </a:rPr>
              <a:t>github learning resources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62074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1F2C9A-F5E9-1F46-B10C-9D9585B7E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7F3E9A-A091-4C41-ACB7-DCD76B9AD9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Every commercial developer uses revision control at work</a:t>
            </a:r>
          </a:p>
          <a:p>
            <a:r>
              <a:rPr lang="en-US" dirty="0"/>
              <a:t>Every company you will encounter uses it</a:t>
            </a:r>
          </a:p>
          <a:p>
            <a:r>
              <a:rPr lang="en-US" dirty="0"/>
              <a:t>For that reason alone, you need to learn revision control to be functional in a commercial setting, such as your practicum</a:t>
            </a:r>
          </a:p>
          <a:p>
            <a:r>
              <a:rPr lang="en-US" dirty="0"/>
              <a:t>In this class and future classes, you will also use revision control to submit your work</a:t>
            </a:r>
          </a:p>
        </p:txBody>
      </p:sp>
    </p:spTree>
    <p:extLst>
      <p:ext uri="{BB962C8B-B14F-4D97-AF65-F5344CB8AC3E}">
        <p14:creationId xmlns:p14="http://schemas.microsoft.com/office/powerpoint/2010/main" val="42650864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83B5DF-330F-2645-9FFF-CF01A279C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analogy to backup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EFDCA3-D748-3140-B93A-DAB004736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5609"/>
            <a:ext cx="10515600" cy="4844374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If your laptop is stolen, we will be sympathetic but not excuse missing projects</a:t>
            </a:r>
          </a:p>
          <a:p>
            <a:pPr lvl="1"/>
            <a:r>
              <a:rPr lang="en-US" dirty="0" err="1"/>
              <a:t>github</a:t>
            </a:r>
            <a:r>
              <a:rPr lang="en-US" dirty="0"/>
              <a:t> doubles as a backup</a:t>
            </a:r>
          </a:p>
          <a:p>
            <a:pPr lvl="1"/>
            <a:r>
              <a:rPr lang="en-US" dirty="0"/>
              <a:t>but I recommend you also get </a:t>
            </a:r>
            <a:r>
              <a:rPr lang="en-US" dirty="0">
                <a:hlinkClick r:id="rId2"/>
              </a:rPr>
              <a:t>backblaze</a:t>
            </a:r>
            <a:r>
              <a:rPr lang="en-US" dirty="0"/>
              <a:t> to keep off-site backups of your disk</a:t>
            </a:r>
          </a:p>
          <a:p>
            <a:r>
              <a:rPr lang="en-US" dirty="0"/>
              <a:t>Personally, I also have a local </a:t>
            </a:r>
            <a:r>
              <a:rPr lang="en-US" dirty="0" err="1"/>
              <a:t>Timemachine</a:t>
            </a:r>
            <a:r>
              <a:rPr lang="en-US" dirty="0"/>
              <a:t> OS X backup drive sitting next to my computer that takes a snapshot every hour</a:t>
            </a:r>
          </a:p>
          <a:p>
            <a:r>
              <a:rPr lang="en-US" dirty="0"/>
              <a:t>Using this multi-tiered backup strategy is a good way to think about how programmers use revision control</a:t>
            </a:r>
          </a:p>
          <a:p>
            <a:pPr lvl="1"/>
            <a:r>
              <a:rPr lang="en-US" dirty="0"/>
              <a:t>git is kind of like Time Machine, a local backup (that tracks changes)</a:t>
            </a:r>
          </a:p>
          <a:p>
            <a:pPr lvl="1"/>
            <a:r>
              <a:rPr lang="en-US" dirty="0" err="1"/>
              <a:t>github.com</a:t>
            </a:r>
            <a:r>
              <a:rPr lang="en-US" dirty="0"/>
              <a:t> is kind of like the off-site </a:t>
            </a:r>
            <a:r>
              <a:rPr lang="en-US" dirty="0" err="1"/>
              <a:t>backblaze</a:t>
            </a:r>
            <a:r>
              <a:rPr lang="en-US" dirty="0"/>
              <a:t> cloud-based backup </a:t>
            </a:r>
          </a:p>
          <a:p>
            <a:r>
              <a:rPr lang="en-US" dirty="0"/>
              <a:t>The difference between git and a backup system is that we tell git </a:t>
            </a:r>
            <a:r>
              <a:rPr lang="en-US" b="1" dirty="0"/>
              <a:t>when</a:t>
            </a:r>
            <a:r>
              <a:rPr lang="en-US" dirty="0"/>
              <a:t> to take a snapshot</a:t>
            </a:r>
          </a:p>
          <a:p>
            <a:r>
              <a:rPr lang="en-US" dirty="0"/>
              <a:t>Each snapshot should be a logical chunk of work done to your files</a:t>
            </a:r>
          </a:p>
        </p:txBody>
      </p:sp>
    </p:spTree>
    <p:extLst>
      <p:ext uri="{BB962C8B-B14F-4D97-AF65-F5344CB8AC3E}">
        <p14:creationId xmlns:p14="http://schemas.microsoft.com/office/powerpoint/2010/main" val="14765627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2DA88-28C2-864D-801A-C9C3E1638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Repositories (Repos)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F97BF2-90B6-9A4E-A5FF-F74DD8A212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Not only do we have to tell git </a:t>
            </a:r>
            <a:r>
              <a:rPr lang="en-US" b="1" dirty="0"/>
              <a:t>when</a:t>
            </a:r>
            <a:r>
              <a:rPr lang="en-US" dirty="0"/>
              <a:t> to take a snapshot, we also tell it </a:t>
            </a:r>
            <a:r>
              <a:rPr lang="en-US" b="1" dirty="0"/>
              <a:t>what</a:t>
            </a:r>
            <a:r>
              <a:rPr lang="en-US" dirty="0"/>
              <a:t> files to pay attention to (in the repo directory)</a:t>
            </a:r>
          </a:p>
          <a:p>
            <a:r>
              <a:rPr lang="en-US" dirty="0"/>
              <a:t>Each project you work on is in a directory and all of the files associated with that project sit somewhere under that subtree</a:t>
            </a:r>
          </a:p>
          <a:p>
            <a:r>
              <a:rPr lang="en-US" dirty="0"/>
              <a:t>The file set is called a </a:t>
            </a:r>
            <a:r>
              <a:rPr lang="en-US" i="1" dirty="0"/>
              <a:t>repository</a:t>
            </a:r>
            <a:r>
              <a:rPr lang="en-US" dirty="0"/>
              <a:t> and at any given time, my computer has lots and lots of these repositories</a:t>
            </a:r>
          </a:p>
          <a:p>
            <a:r>
              <a:rPr lang="en-US" dirty="0"/>
              <a:t>A git repository instance is just a directory but it also has a </a:t>
            </a:r>
            <a:r>
              <a:rPr lang="en-US" b="1" dirty="0"/>
              <a:t>.git</a:t>
            </a:r>
            <a:r>
              <a:rPr lang="en-US" dirty="0"/>
              <a:t> (hidden) directory, with a database of all changes</a:t>
            </a:r>
          </a:p>
          <a:p>
            <a:r>
              <a:rPr lang="en-US" dirty="0"/>
              <a:t>To remove a repo, just </a:t>
            </a:r>
            <a:r>
              <a:rPr lang="en-US" b="1" dirty="0" err="1"/>
              <a:t>rm</a:t>
            </a:r>
            <a:r>
              <a:rPr lang="en-US" dirty="0"/>
              <a:t> the whole repo directory; there is no central server to notify</a:t>
            </a:r>
          </a:p>
        </p:txBody>
      </p:sp>
    </p:spTree>
    <p:extLst>
      <p:ext uri="{BB962C8B-B14F-4D97-AF65-F5344CB8AC3E}">
        <p14:creationId xmlns:p14="http://schemas.microsoft.com/office/powerpoint/2010/main" val="32861169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861A1-72E7-1C4A-9D67-88A6088E95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Committing changes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791860-0040-4A44-AAC2-0AF46A8891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 with the Time Machine backup, git tracks snapshots as the difference from the last time you requested a snapshot</a:t>
            </a:r>
          </a:p>
          <a:p>
            <a:r>
              <a:rPr lang="en-US" dirty="0"/>
              <a:t>Each snapshot is called a </a:t>
            </a:r>
            <a:r>
              <a:rPr lang="en-US" i="1" dirty="0"/>
              <a:t>commit</a:t>
            </a:r>
            <a:r>
              <a:rPr lang="en-US" dirty="0"/>
              <a:t> (and programmers think of these commits as </a:t>
            </a:r>
            <a:r>
              <a:rPr lang="en-US" i="1" dirty="0"/>
              <a:t>transactions</a:t>
            </a:r>
            <a:r>
              <a:rPr lang="en-US" dirty="0"/>
              <a:t>)</a:t>
            </a:r>
          </a:p>
          <a:p>
            <a:r>
              <a:rPr lang="en-US" dirty="0"/>
              <a:t>Perform a commit to lock in a logical chunk of work, such as the addition of a feature or fixing of a bug</a:t>
            </a:r>
          </a:p>
        </p:txBody>
      </p:sp>
    </p:spTree>
    <p:extLst>
      <p:ext uri="{BB962C8B-B14F-4D97-AF65-F5344CB8AC3E}">
        <p14:creationId xmlns:p14="http://schemas.microsoft.com/office/powerpoint/2010/main" val="21843676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2FB96-1660-4C49-824D-FF1779552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Commit log (history)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15272B-0F50-884A-A9FD-41B8A44603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9694"/>
            <a:ext cx="10515600" cy="4737269"/>
          </a:xfrm>
        </p:spPr>
        <p:txBody>
          <a:bodyPr/>
          <a:lstStyle/>
          <a:p>
            <a:r>
              <a:rPr lang="en-US" dirty="0"/>
              <a:t>Having a complete list of changes is extremely useful</a:t>
            </a:r>
          </a:p>
          <a:p>
            <a:r>
              <a:rPr lang="en-US" dirty="0"/>
              <a:t>We can revert those change sets later</a:t>
            </a:r>
          </a:p>
          <a:p>
            <a:r>
              <a:rPr lang="en-US" dirty="0"/>
              <a:t>We can discover who created or when a bug was introduced</a:t>
            </a:r>
          </a:p>
          <a:p>
            <a:r>
              <a:rPr lang="en-US" dirty="0"/>
              <a:t>Can temporarily reset your repository to a moment in time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B51609-BBE1-3D47-836F-58B0CD0C4A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876" y="3586942"/>
            <a:ext cx="7779426" cy="2677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4482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F8A23-F1A9-9041-924B-6A2216F68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Cloning from, pushing to </a:t>
            </a:r>
            <a:r>
              <a:rPr lang="en-US" dirty="0" err="1"/>
              <a:t>github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D86621-5CDE-7B43-B9BC-2D55630683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Continuing with the analogy now, </a:t>
            </a:r>
            <a:r>
              <a:rPr lang="en-US" dirty="0" err="1"/>
              <a:t>github.com</a:t>
            </a:r>
            <a:r>
              <a:rPr lang="en-US" dirty="0"/>
              <a:t> is like the off-site cloud-based backup</a:t>
            </a:r>
          </a:p>
          <a:p>
            <a:r>
              <a:rPr lang="en-US" dirty="0"/>
              <a:t>Each repo you mirror at </a:t>
            </a:r>
            <a:r>
              <a:rPr lang="en-US" dirty="0" err="1"/>
              <a:t>github</a:t>
            </a:r>
            <a:r>
              <a:rPr lang="en-US" dirty="0"/>
              <a:t> is like a free backup</a:t>
            </a:r>
          </a:p>
          <a:p>
            <a:r>
              <a:rPr lang="en-US" dirty="0"/>
              <a:t>We’ll likely create a repo using a web interface at </a:t>
            </a:r>
            <a:r>
              <a:rPr lang="en-US" dirty="0" err="1"/>
              <a:t>github</a:t>
            </a:r>
            <a:r>
              <a:rPr lang="en-US" dirty="0"/>
              <a:t> then </a:t>
            </a:r>
            <a:r>
              <a:rPr lang="en-US" b="1" dirty="0"/>
              <a:t>clone</a:t>
            </a:r>
            <a:r>
              <a:rPr lang="en-US" dirty="0"/>
              <a:t> that repo to an (initially empty) directory on our laptop</a:t>
            </a:r>
          </a:p>
          <a:p>
            <a:r>
              <a:rPr lang="en-US" dirty="0"/>
              <a:t>As with committing changes, we also have to specifically </a:t>
            </a:r>
            <a:r>
              <a:rPr lang="en-US" b="1" dirty="0"/>
              <a:t>push</a:t>
            </a:r>
            <a:r>
              <a:rPr lang="en-US" dirty="0"/>
              <a:t> changes to the local repository back to </a:t>
            </a:r>
            <a:r>
              <a:rPr lang="en-US" dirty="0" err="1"/>
              <a:t>github</a:t>
            </a:r>
            <a:endParaRPr lang="en-US" dirty="0"/>
          </a:p>
          <a:p>
            <a:r>
              <a:rPr lang="en-US" dirty="0"/>
              <a:t>Every push ensures that the complete file set and git change database (in </a:t>
            </a:r>
            <a:r>
              <a:rPr lang="en-US" b="1" dirty="0"/>
              <a:t>.git</a:t>
            </a:r>
            <a:r>
              <a:rPr lang="en-US" dirty="0"/>
              <a:t> subdirectory) is mirrored at </a:t>
            </a:r>
            <a:r>
              <a:rPr lang="en-US" dirty="0" err="1"/>
              <a:t>github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96742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sf" id="{E4A8FA2E-2759-8442-81E7-068D8F3AF906}" vid="{27861D0F-5B6C-D947-921F-C75292CD00D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133</TotalTime>
  <Words>1453</Words>
  <Application>Microsoft Macintosh PowerPoint</Application>
  <PresentationFormat>Widescreen</PresentationFormat>
  <Paragraphs>110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Consolas</vt:lpstr>
      <vt:lpstr>Office Theme</vt:lpstr>
      <vt:lpstr>Intro to git / github.com</vt:lpstr>
      <vt:lpstr>What is git?</vt:lpstr>
      <vt:lpstr>What is github.com?</vt:lpstr>
      <vt:lpstr>Motivation</vt:lpstr>
      <vt:lpstr>An analogy to backup systems</vt:lpstr>
      <vt:lpstr>Repositories (Repos)</vt:lpstr>
      <vt:lpstr>Committing changes</vt:lpstr>
      <vt:lpstr>Commit log (history)</vt:lpstr>
      <vt:lpstr>Cloning from, pushing to github</vt:lpstr>
      <vt:lpstr>Collaboration</vt:lpstr>
      <vt:lpstr>Key commands summary</vt:lpstr>
      <vt:lpstr>Miscellaneous but useful commands</vt:lpstr>
      <vt:lpstr>Typical startup sequence</vt:lpstr>
      <vt:lpstr>Getting some initial files</vt:lpstr>
      <vt:lpstr>Adding files to the repo</vt:lpstr>
      <vt:lpstr>Commit a transaction</vt:lpstr>
      <vt:lpstr>The fork GUI view </vt:lpstr>
      <vt:lpstr>Push to github to mirror repo</vt:lpstr>
      <vt:lpstr>Pull in changes from github</vt:lpstr>
      <vt:lpstr>A warning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Git / github.com</dc:title>
  <dc:creator>Microsoft Office User</dc:creator>
  <cp:lastModifiedBy>Terence Parr</cp:lastModifiedBy>
  <cp:revision>71</cp:revision>
  <cp:lastPrinted>2019-02-12T19:51:14Z</cp:lastPrinted>
  <dcterms:created xsi:type="dcterms:W3CDTF">2021-06-08T22:22:06Z</dcterms:created>
  <dcterms:modified xsi:type="dcterms:W3CDTF">2021-06-09T20:20:40Z</dcterms:modified>
</cp:coreProperties>
</file>